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3" r:id="rId2"/>
    <p:sldId id="349" r:id="rId3"/>
    <p:sldId id="348" r:id="rId4"/>
    <p:sldId id="342" r:id="rId5"/>
    <p:sldId id="350" r:id="rId6"/>
    <p:sldId id="351" r:id="rId7"/>
    <p:sldId id="355" r:id="rId8"/>
    <p:sldId id="330" r:id="rId9"/>
    <p:sldId id="356" r:id="rId10"/>
    <p:sldId id="352" r:id="rId11"/>
    <p:sldId id="354" r:id="rId12"/>
    <p:sldId id="331" r:id="rId13"/>
    <p:sldId id="353" r:id="rId14"/>
  </p:sldIdLst>
  <p:sldSz cx="9144000" cy="6858000" type="screen4x3"/>
  <p:notesSz cx="6858000" cy="9144000"/>
  <p:custDataLst>
    <p:tags r:id="rId16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7F"/>
    <a:srgbClr val="1D4575"/>
    <a:srgbClr val="FFFFFF"/>
    <a:srgbClr val="00157F"/>
    <a:srgbClr val="204C82"/>
    <a:srgbClr val="245794"/>
    <a:srgbClr val="2F70B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28" autoAdjust="0"/>
  </p:normalViewPr>
  <p:slideViewPr>
    <p:cSldViewPr>
      <p:cViewPr>
        <p:scale>
          <a:sx n="70" d="100"/>
          <a:sy n="70" d="100"/>
        </p:scale>
        <p:origin x="-1146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9D9DC-7087-4CD2-980F-2E3C47860802}" type="doc">
      <dgm:prSet loTypeId="urn:microsoft.com/office/officeart/2005/8/layout/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14787A35-0E8C-46E1-A2A7-F5DD6605A1C8}">
      <dgm:prSet phldrT="[Text]"/>
      <dgm:spPr/>
      <dgm:t>
        <a:bodyPr/>
        <a:lstStyle/>
        <a:p>
          <a:r>
            <a:rPr lang="en-GB" dirty="0" smtClean="0"/>
            <a:t>Recordings are scheduled</a:t>
          </a:r>
          <a:endParaRPr lang="en-GB" dirty="0"/>
        </a:p>
      </dgm:t>
    </dgm:pt>
    <dgm:pt modelId="{F0350D98-E68E-4057-871C-5E395F9B7DDB}" type="parTrans" cxnId="{3566A7C7-B8C7-4C54-B911-E1DE22C74BE9}">
      <dgm:prSet/>
      <dgm:spPr/>
      <dgm:t>
        <a:bodyPr/>
        <a:lstStyle/>
        <a:p>
          <a:endParaRPr lang="en-GB"/>
        </a:p>
      </dgm:t>
    </dgm:pt>
    <dgm:pt modelId="{09570E58-578F-41FB-B287-A6D827A20877}" type="sibTrans" cxnId="{3566A7C7-B8C7-4C54-B911-E1DE22C74BE9}">
      <dgm:prSet/>
      <dgm:spPr/>
      <dgm:t>
        <a:bodyPr/>
        <a:lstStyle/>
        <a:p>
          <a:endParaRPr lang="en-GB"/>
        </a:p>
      </dgm:t>
    </dgm:pt>
    <dgm:pt modelId="{9E22FE70-43A0-4ADD-9E6F-67D431ACBD2E}">
      <dgm:prSet phldrT="[Text]"/>
      <dgm:spPr/>
      <dgm:t>
        <a:bodyPr/>
        <a:lstStyle/>
        <a:p>
          <a:r>
            <a:rPr lang="en-GB" dirty="0" smtClean="0"/>
            <a:t>Use a microphone when presenting the session</a:t>
          </a:r>
          <a:endParaRPr lang="en-GB" dirty="0"/>
        </a:p>
      </dgm:t>
    </dgm:pt>
    <dgm:pt modelId="{41893027-7537-4431-BF70-D055F88AEF6F}" type="parTrans" cxnId="{0A180C4D-B85B-472B-95F2-6ABC3A98E8E4}">
      <dgm:prSet/>
      <dgm:spPr/>
      <dgm:t>
        <a:bodyPr/>
        <a:lstStyle/>
        <a:p>
          <a:endParaRPr lang="en-GB"/>
        </a:p>
      </dgm:t>
    </dgm:pt>
    <dgm:pt modelId="{A7C1DE09-E4C7-4354-ADC2-6ED474B9D168}" type="sibTrans" cxnId="{0A180C4D-B85B-472B-95F2-6ABC3A98E8E4}">
      <dgm:prSet/>
      <dgm:spPr/>
      <dgm:t>
        <a:bodyPr/>
        <a:lstStyle/>
        <a:p>
          <a:endParaRPr lang="en-GB"/>
        </a:p>
      </dgm:t>
    </dgm:pt>
    <dgm:pt modelId="{6105F899-D51B-4DAC-BBD3-C74CE862115C}">
      <dgm:prSet phldrT="[Text]"/>
      <dgm:spPr/>
      <dgm:t>
        <a:bodyPr/>
        <a:lstStyle/>
        <a:p>
          <a:r>
            <a:rPr lang="en-GB" dirty="0" smtClean="0"/>
            <a:t>After the session the recording can be edited</a:t>
          </a:r>
          <a:endParaRPr lang="en-GB" dirty="0"/>
        </a:p>
      </dgm:t>
    </dgm:pt>
    <dgm:pt modelId="{AD0747BC-A731-4C86-B66D-1365D1F885D7}" type="parTrans" cxnId="{EB19DE54-7BD6-4A1F-92EF-7FFC41F717DC}">
      <dgm:prSet/>
      <dgm:spPr/>
      <dgm:t>
        <a:bodyPr/>
        <a:lstStyle/>
        <a:p>
          <a:endParaRPr lang="en-GB"/>
        </a:p>
      </dgm:t>
    </dgm:pt>
    <dgm:pt modelId="{057637E0-3805-4C25-B33E-23B442E88631}" type="sibTrans" cxnId="{EB19DE54-7BD6-4A1F-92EF-7FFC41F717DC}">
      <dgm:prSet/>
      <dgm:spPr/>
      <dgm:t>
        <a:bodyPr/>
        <a:lstStyle/>
        <a:p>
          <a:endParaRPr lang="en-GB"/>
        </a:p>
      </dgm:t>
    </dgm:pt>
    <dgm:pt modelId="{A273F3DE-00DB-445C-9BB7-D376B2EAF043}">
      <dgm:prSet phldrT="[Text]"/>
      <dgm:spPr/>
      <dgm:t>
        <a:bodyPr/>
        <a:lstStyle/>
        <a:p>
          <a:r>
            <a:rPr lang="en-GB" dirty="0" smtClean="0"/>
            <a:t>Make the link available to students when you wish</a:t>
          </a:r>
          <a:endParaRPr lang="en-GB" dirty="0"/>
        </a:p>
      </dgm:t>
    </dgm:pt>
    <dgm:pt modelId="{675E6438-6098-46CA-B9F1-6EE4A0BD82AC}" type="parTrans" cxnId="{9AB7B86D-0D3D-492C-92A3-AC0AF5A0D914}">
      <dgm:prSet/>
      <dgm:spPr/>
      <dgm:t>
        <a:bodyPr/>
        <a:lstStyle/>
        <a:p>
          <a:endParaRPr lang="en-GB"/>
        </a:p>
      </dgm:t>
    </dgm:pt>
    <dgm:pt modelId="{45B38854-FDCE-4035-9677-292A4F3DE850}" type="sibTrans" cxnId="{9AB7B86D-0D3D-492C-92A3-AC0AF5A0D914}">
      <dgm:prSet/>
      <dgm:spPr/>
      <dgm:t>
        <a:bodyPr/>
        <a:lstStyle/>
        <a:p>
          <a:endParaRPr lang="en-GB"/>
        </a:p>
      </dgm:t>
    </dgm:pt>
    <dgm:pt modelId="{13F9240E-6A21-40F2-A650-40235BDE4A69}">
      <dgm:prSet phldrT="[Text]"/>
      <dgm:spPr/>
      <dgm:t>
        <a:bodyPr/>
        <a:lstStyle/>
        <a:p>
          <a:r>
            <a:rPr lang="en-GB" dirty="0" smtClean="0"/>
            <a:t>Students access recordings via the VLE</a:t>
          </a:r>
          <a:endParaRPr lang="en-GB" dirty="0"/>
        </a:p>
      </dgm:t>
    </dgm:pt>
    <dgm:pt modelId="{3FEA7D91-AFAC-4ECF-A2EC-246B1E856E7C}" type="parTrans" cxnId="{448CFB19-DC6F-41E5-92B5-B759F28E5E5A}">
      <dgm:prSet/>
      <dgm:spPr/>
      <dgm:t>
        <a:bodyPr/>
        <a:lstStyle/>
        <a:p>
          <a:endParaRPr lang="en-GB"/>
        </a:p>
      </dgm:t>
    </dgm:pt>
    <dgm:pt modelId="{CED1F3E0-A3DA-41FE-9B11-77E4BB4D29D4}" type="sibTrans" cxnId="{448CFB19-DC6F-41E5-92B5-B759F28E5E5A}">
      <dgm:prSet/>
      <dgm:spPr/>
      <dgm:t>
        <a:bodyPr/>
        <a:lstStyle/>
        <a:p>
          <a:endParaRPr lang="en-GB"/>
        </a:p>
      </dgm:t>
    </dgm:pt>
    <dgm:pt modelId="{AE4069BA-EC36-486B-9CDB-83D4024DAE23}">
      <dgm:prSet phldrT="[Text]"/>
      <dgm:spPr/>
      <dgm:t>
        <a:bodyPr/>
        <a:lstStyle/>
        <a:p>
          <a:r>
            <a:rPr lang="en-GB" dirty="0" smtClean="0"/>
            <a:t>Use the pause functionality for any sections you do not wish to record</a:t>
          </a:r>
          <a:endParaRPr lang="en-GB" dirty="0"/>
        </a:p>
      </dgm:t>
    </dgm:pt>
    <dgm:pt modelId="{5DE18176-9A18-4AEA-AF41-604C3F28C8D5}" type="parTrans" cxnId="{BAAABD7D-70E8-4E89-BD4A-2A3E7291AF00}">
      <dgm:prSet/>
      <dgm:spPr/>
      <dgm:t>
        <a:bodyPr/>
        <a:lstStyle/>
        <a:p>
          <a:endParaRPr lang="en-GB"/>
        </a:p>
      </dgm:t>
    </dgm:pt>
    <dgm:pt modelId="{C0626501-C849-4427-80F3-238AA5051593}" type="sibTrans" cxnId="{BAAABD7D-70E8-4E89-BD4A-2A3E7291AF00}">
      <dgm:prSet/>
      <dgm:spPr/>
      <dgm:t>
        <a:bodyPr/>
        <a:lstStyle/>
        <a:p>
          <a:endParaRPr lang="en-GB"/>
        </a:p>
      </dgm:t>
    </dgm:pt>
    <dgm:pt modelId="{F931CC91-4B8B-486F-92DB-3268078F7567}" type="pres">
      <dgm:prSet presAssocID="{E3E9D9DC-7087-4CD2-980F-2E3C478608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A2839E-0758-4EDD-9FC5-A44ED6882C23}" type="pres">
      <dgm:prSet presAssocID="{14787A35-0E8C-46E1-A2A7-F5DD6605A1C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4F009F-1214-4C7E-B69D-9856C1F94D7C}" type="pres">
      <dgm:prSet presAssocID="{09570E58-578F-41FB-B287-A6D827A20877}" presName="sibTrans" presStyleLbl="sibTrans2D1" presStyleIdx="0" presStyleCnt="5"/>
      <dgm:spPr/>
      <dgm:t>
        <a:bodyPr/>
        <a:lstStyle/>
        <a:p>
          <a:endParaRPr lang="en-GB"/>
        </a:p>
      </dgm:t>
    </dgm:pt>
    <dgm:pt modelId="{D1C3B796-FCAC-401D-9496-5E7F7604667E}" type="pres">
      <dgm:prSet presAssocID="{09570E58-578F-41FB-B287-A6D827A20877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F5EF81AA-FF33-448E-BCB5-98F33FC8166F}" type="pres">
      <dgm:prSet presAssocID="{9E22FE70-43A0-4ADD-9E6F-67D431ACBD2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6DAC74-93F4-47E0-9CCA-06DFF12197AE}" type="pres">
      <dgm:prSet presAssocID="{A7C1DE09-E4C7-4354-ADC2-6ED474B9D168}" presName="sibTrans" presStyleLbl="sibTrans2D1" presStyleIdx="1" presStyleCnt="5"/>
      <dgm:spPr/>
      <dgm:t>
        <a:bodyPr/>
        <a:lstStyle/>
        <a:p>
          <a:endParaRPr lang="en-GB"/>
        </a:p>
      </dgm:t>
    </dgm:pt>
    <dgm:pt modelId="{2711A9E6-2991-46B2-8C64-A947D9A0BA17}" type="pres">
      <dgm:prSet presAssocID="{A7C1DE09-E4C7-4354-ADC2-6ED474B9D168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2A5EB085-E70C-493D-BEA2-99020FE57D3C}" type="pres">
      <dgm:prSet presAssocID="{AE4069BA-EC36-486B-9CDB-83D4024DAE2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92085C-FD32-45FC-ACEB-842304EE9DD2}" type="pres">
      <dgm:prSet presAssocID="{C0626501-C849-4427-80F3-238AA5051593}" presName="sibTrans" presStyleLbl="sibTrans2D1" presStyleIdx="2" presStyleCnt="5"/>
      <dgm:spPr/>
      <dgm:t>
        <a:bodyPr/>
        <a:lstStyle/>
        <a:p>
          <a:endParaRPr lang="en-GB"/>
        </a:p>
      </dgm:t>
    </dgm:pt>
    <dgm:pt modelId="{B6251AED-DFB9-4625-96CB-99C639766B27}" type="pres">
      <dgm:prSet presAssocID="{C0626501-C849-4427-80F3-238AA5051593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18E82E42-4CBF-4331-99ED-A661AF5B2B26}" type="pres">
      <dgm:prSet presAssocID="{6105F899-D51B-4DAC-BBD3-C74CE862115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CB63BE-DB21-49AE-B7EF-8892C7B89A16}" type="pres">
      <dgm:prSet presAssocID="{057637E0-3805-4C25-B33E-23B442E88631}" presName="sibTrans" presStyleLbl="sibTrans2D1" presStyleIdx="3" presStyleCnt="5"/>
      <dgm:spPr/>
      <dgm:t>
        <a:bodyPr/>
        <a:lstStyle/>
        <a:p>
          <a:endParaRPr lang="en-GB"/>
        </a:p>
      </dgm:t>
    </dgm:pt>
    <dgm:pt modelId="{C13A1DB0-20C9-428F-A78E-ED2899E470AE}" type="pres">
      <dgm:prSet presAssocID="{057637E0-3805-4C25-B33E-23B442E88631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8C489131-A803-45DD-8904-B73CE8D50C5B}" type="pres">
      <dgm:prSet presAssocID="{A273F3DE-00DB-445C-9BB7-D376B2EAF04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01A449-773D-426A-AB00-C9F7000AEF7C}" type="pres">
      <dgm:prSet presAssocID="{45B38854-FDCE-4035-9677-292A4F3DE850}" presName="sibTrans" presStyleLbl="sibTrans2D1" presStyleIdx="4" presStyleCnt="5"/>
      <dgm:spPr/>
      <dgm:t>
        <a:bodyPr/>
        <a:lstStyle/>
        <a:p>
          <a:endParaRPr lang="en-GB"/>
        </a:p>
      </dgm:t>
    </dgm:pt>
    <dgm:pt modelId="{6C67AB40-30C2-4503-B0D7-8F672C08933F}" type="pres">
      <dgm:prSet presAssocID="{45B38854-FDCE-4035-9677-292A4F3DE850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8E5C6C74-EAFA-44D7-B4DF-E6A205E3BFC7}" type="pres">
      <dgm:prSet presAssocID="{13F9240E-6A21-40F2-A650-40235BDE4A6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699EA54-604B-402C-8528-5CCBE712239D}" type="presOf" srcId="{A7C1DE09-E4C7-4354-ADC2-6ED474B9D168}" destId="{2711A9E6-2991-46B2-8C64-A947D9A0BA17}" srcOrd="1" destOrd="0" presId="urn:microsoft.com/office/officeart/2005/8/layout/process5"/>
    <dgm:cxn modelId="{5FD4C574-EDB2-4446-ADFA-7680074D8CD0}" type="presOf" srcId="{A7C1DE09-E4C7-4354-ADC2-6ED474B9D168}" destId="{186DAC74-93F4-47E0-9CCA-06DFF12197AE}" srcOrd="0" destOrd="0" presId="urn:microsoft.com/office/officeart/2005/8/layout/process5"/>
    <dgm:cxn modelId="{F4F049C9-157A-4297-AB24-62CBD9DBB85E}" type="presOf" srcId="{057637E0-3805-4C25-B33E-23B442E88631}" destId="{C13A1DB0-20C9-428F-A78E-ED2899E470AE}" srcOrd="1" destOrd="0" presId="urn:microsoft.com/office/officeart/2005/8/layout/process5"/>
    <dgm:cxn modelId="{16D7A395-1819-44AF-99D1-5BB3FFFD49E5}" type="presOf" srcId="{45B38854-FDCE-4035-9677-292A4F3DE850}" destId="{9001A449-773D-426A-AB00-C9F7000AEF7C}" srcOrd="0" destOrd="0" presId="urn:microsoft.com/office/officeart/2005/8/layout/process5"/>
    <dgm:cxn modelId="{D18C9226-87D5-48AC-A897-A9F832EDE042}" type="presOf" srcId="{E3E9D9DC-7087-4CD2-980F-2E3C47860802}" destId="{F931CC91-4B8B-486F-92DB-3268078F7567}" srcOrd="0" destOrd="0" presId="urn:microsoft.com/office/officeart/2005/8/layout/process5"/>
    <dgm:cxn modelId="{9AB7B86D-0D3D-492C-92A3-AC0AF5A0D914}" srcId="{E3E9D9DC-7087-4CD2-980F-2E3C47860802}" destId="{A273F3DE-00DB-445C-9BB7-D376B2EAF043}" srcOrd="4" destOrd="0" parTransId="{675E6438-6098-46CA-B9F1-6EE4A0BD82AC}" sibTransId="{45B38854-FDCE-4035-9677-292A4F3DE850}"/>
    <dgm:cxn modelId="{3566A7C7-B8C7-4C54-B911-E1DE22C74BE9}" srcId="{E3E9D9DC-7087-4CD2-980F-2E3C47860802}" destId="{14787A35-0E8C-46E1-A2A7-F5DD6605A1C8}" srcOrd="0" destOrd="0" parTransId="{F0350D98-E68E-4057-871C-5E395F9B7DDB}" sibTransId="{09570E58-578F-41FB-B287-A6D827A20877}"/>
    <dgm:cxn modelId="{811BB965-4269-450A-8DA1-ABD03603874B}" type="presOf" srcId="{C0626501-C849-4427-80F3-238AA5051593}" destId="{B6251AED-DFB9-4625-96CB-99C639766B27}" srcOrd="1" destOrd="0" presId="urn:microsoft.com/office/officeart/2005/8/layout/process5"/>
    <dgm:cxn modelId="{16206933-1F45-43E1-B139-9CB6CFD67ABD}" type="presOf" srcId="{057637E0-3805-4C25-B33E-23B442E88631}" destId="{E4CB63BE-DB21-49AE-B7EF-8892C7B89A16}" srcOrd="0" destOrd="0" presId="urn:microsoft.com/office/officeart/2005/8/layout/process5"/>
    <dgm:cxn modelId="{448CFB19-DC6F-41E5-92B5-B759F28E5E5A}" srcId="{E3E9D9DC-7087-4CD2-980F-2E3C47860802}" destId="{13F9240E-6A21-40F2-A650-40235BDE4A69}" srcOrd="5" destOrd="0" parTransId="{3FEA7D91-AFAC-4ECF-A2EC-246B1E856E7C}" sibTransId="{CED1F3E0-A3DA-41FE-9B11-77E4BB4D29D4}"/>
    <dgm:cxn modelId="{0A180C4D-B85B-472B-95F2-6ABC3A98E8E4}" srcId="{E3E9D9DC-7087-4CD2-980F-2E3C47860802}" destId="{9E22FE70-43A0-4ADD-9E6F-67D431ACBD2E}" srcOrd="1" destOrd="0" parTransId="{41893027-7537-4431-BF70-D055F88AEF6F}" sibTransId="{A7C1DE09-E4C7-4354-ADC2-6ED474B9D168}"/>
    <dgm:cxn modelId="{ABCDE6B5-86A2-4535-877E-8339FC632D2B}" type="presOf" srcId="{6105F899-D51B-4DAC-BBD3-C74CE862115C}" destId="{18E82E42-4CBF-4331-99ED-A661AF5B2B26}" srcOrd="0" destOrd="0" presId="urn:microsoft.com/office/officeart/2005/8/layout/process5"/>
    <dgm:cxn modelId="{F897883B-06FE-41B6-B125-C6F9BC11F1A9}" type="presOf" srcId="{9E22FE70-43A0-4ADD-9E6F-67D431ACBD2E}" destId="{F5EF81AA-FF33-448E-BCB5-98F33FC8166F}" srcOrd="0" destOrd="0" presId="urn:microsoft.com/office/officeart/2005/8/layout/process5"/>
    <dgm:cxn modelId="{CC77E19C-E174-4AA3-884A-D73F6B95B6B4}" type="presOf" srcId="{45B38854-FDCE-4035-9677-292A4F3DE850}" destId="{6C67AB40-30C2-4503-B0D7-8F672C08933F}" srcOrd="1" destOrd="0" presId="urn:microsoft.com/office/officeart/2005/8/layout/process5"/>
    <dgm:cxn modelId="{A9E9D681-C4F6-4790-B5A1-F1144E3A9A13}" type="presOf" srcId="{C0626501-C849-4427-80F3-238AA5051593}" destId="{A392085C-FD32-45FC-ACEB-842304EE9DD2}" srcOrd="0" destOrd="0" presId="urn:microsoft.com/office/officeart/2005/8/layout/process5"/>
    <dgm:cxn modelId="{7E38D408-E592-4C65-94E1-8D1B06DE7070}" type="presOf" srcId="{09570E58-578F-41FB-B287-A6D827A20877}" destId="{D1C3B796-FCAC-401D-9496-5E7F7604667E}" srcOrd="1" destOrd="0" presId="urn:microsoft.com/office/officeart/2005/8/layout/process5"/>
    <dgm:cxn modelId="{BAAABD7D-70E8-4E89-BD4A-2A3E7291AF00}" srcId="{E3E9D9DC-7087-4CD2-980F-2E3C47860802}" destId="{AE4069BA-EC36-486B-9CDB-83D4024DAE23}" srcOrd="2" destOrd="0" parTransId="{5DE18176-9A18-4AEA-AF41-604C3F28C8D5}" sibTransId="{C0626501-C849-4427-80F3-238AA5051593}"/>
    <dgm:cxn modelId="{EB19DE54-7BD6-4A1F-92EF-7FFC41F717DC}" srcId="{E3E9D9DC-7087-4CD2-980F-2E3C47860802}" destId="{6105F899-D51B-4DAC-BBD3-C74CE862115C}" srcOrd="3" destOrd="0" parTransId="{AD0747BC-A731-4C86-B66D-1365D1F885D7}" sibTransId="{057637E0-3805-4C25-B33E-23B442E88631}"/>
    <dgm:cxn modelId="{A6111946-B652-4CDA-AA31-959E7FCF148B}" type="presOf" srcId="{13F9240E-6A21-40F2-A650-40235BDE4A69}" destId="{8E5C6C74-EAFA-44D7-B4DF-E6A205E3BFC7}" srcOrd="0" destOrd="0" presId="urn:microsoft.com/office/officeart/2005/8/layout/process5"/>
    <dgm:cxn modelId="{3FD8541B-BDFD-4D72-8552-E16327363161}" type="presOf" srcId="{AE4069BA-EC36-486B-9CDB-83D4024DAE23}" destId="{2A5EB085-E70C-493D-BEA2-99020FE57D3C}" srcOrd="0" destOrd="0" presId="urn:microsoft.com/office/officeart/2005/8/layout/process5"/>
    <dgm:cxn modelId="{F55BA135-5DC6-4AF9-981D-68503A5C877C}" type="presOf" srcId="{14787A35-0E8C-46E1-A2A7-F5DD6605A1C8}" destId="{ACA2839E-0758-4EDD-9FC5-A44ED6882C23}" srcOrd="0" destOrd="0" presId="urn:microsoft.com/office/officeart/2005/8/layout/process5"/>
    <dgm:cxn modelId="{4A00A451-2C5E-4444-8020-E0C7AC06627A}" type="presOf" srcId="{A273F3DE-00DB-445C-9BB7-D376B2EAF043}" destId="{8C489131-A803-45DD-8904-B73CE8D50C5B}" srcOrd="0" destOrd="0" presId="urn:microsoft.com/office/officeart/2005/8/layout/process5"/>
    <dgm:cxn modelId="{D3574DB1-8167-45F5-902E-A499F05F9C5A}" type="presOf" srcId="{09570E58-578F-41FB-B287-A6D827A20877}" destId="{744F009F-1214-4C7E-B69D-9856C1F94D7C}" srcOrd="0" destOrd="0" presId="urn:microsoft.com/office/officeart/2005/8/layout/process5"/>
    <dgm:cxn modelId="{BAD0BB10-9CCF-440D-89B4-ACA2D92ACABA}" type="presParOf" srcId="{F931CC91-4B8B-486F-92DB-3268078F7567}" destId="{ACA2839E-0758-4EDD-9FC5-A44ED6882C23}" srcOrd="0" destOrd="0" presId="urn:microsoft.com/office/officeart/2005/8/layout/process5"/>
    <dgm:cxn modelId="{48B3C361-B41F-45F5-A83E-6946E82C44B3}" type="presParOf" srcId="{F931CC91-4B8B-486F-92DB-3268078F7567}" destId="{744F009F-1214-4C7E-B69D-9856C1F94D7C}" srcOrd="1" destOrd="0" presId="urn:microsoft.com/office/officeart/2005/8/layout/process5"/>
    <dgm:cxn modelId="{FF8C4669-0E29-4A5E-A1C7-F19E59EE496B}" type="presParOf" srcId="{744F009F-1214-4C7E-B69D-9856C1F94D7C}" destId="{D1C3B796-FCAC-401D-9496-5E7F7604667E}" srcOrd="0" destOrd="0" presId="urn:microsoft.com/office/officeart/2005/8/layout/process5"/>
    <dgm:cxn modelId="{B1AA85AA-9DAB-429D-A8F6-985B58AC95B0}" type="presParOf" srcId="{F931CC91-4B8B-486F-92DB-3268078F7567}" destId="{F5EF81AA-FF33-448E-BCB5-98F33FC8166F}" srcOrd="2" destOrd="0" presId="urn:microsoft.com/office/officeart/2005/8/layout/process5"/>
    <dgm:cxn modelId="{EF69F948-BE9F-49BB-82FC-B2CF24863A00}" type="presParOf" srcId="{F931CC91-4B8B-486F-92DB-3268078F7567}" destId="{186DAC74-93F4-47E0-9CCA-06DFF12197AE}" srcOrd="3" destOrd="0" presId="urn:microsoft.com/office/officeart/2005/8/layout/process5"/>
    <dgm:cxn modelId="{DCA7BE2C-2757-42BE-8668-1874E7022E1E}" type="presParOf" srcId="{186DAC74-93F4-47E0-9CCA-06DFF12197AE}" destId="{2711A9E6-2991-46B2-8C64-A947D9A0BA17}" srcOrd="0" destOrd="0" presId="urn:microsoft.com/office/officeart/2005/8/layout/process5"/>
    <dgm:cxn modelId="{73A73DBF-4A38-4FA8-A48B-78A3A85922EE}" type="presParOf" srcId="{F931CC91-4B8B-486F-92DB-3268078F7567}" destId="{2A5EB085-E70C-493D-BEA2-99020FE57D3C}" srcOrd="4" destOrd="0" presId="urn:microsoft.com/office/officeart/2005/8/layout/process5"/>
    <dgm:cxn modelId="{F63A8EF6-695D-4A07-B1BA-4B5C424948B5}" type="presParOf" srcId="{F931CC91-4B8B-486F-92DB-3268078F7567}" destId="{A392085C-FD32-45FC-ACEB-842304EE9DD2}" srcOrd="5" destOrd="0" presId="urn:microsoft.com/office/officeart/2005/8/layout/process5"/>
    <dgm:cxn modelId="{6FDD3ED9-9D5B-4ECB-97AF-D4B4002E2843}" type="presParOf" srcId="{A392085C-FD32-45FC-ACEB-842304EE9DD2}" destId="{B6251AED-DFB9-4625-96CB-99C639766B27}" srcOrd="0" destOrd="0" presId="urn:microsoft.com/office/officeart/2005/8/layout/process5"/>
    <dgm:cxn modelId="{8D507789-E1D9-4A07-A3BD-E9ACEA828416}" type="presParOf" srcId="{F931CC91-4B8B-486F-92DB-3268078F7567}" destId="{18E82E42-4CBF-4331-99ED-A661AF5B2B26}" srcOrd="6" destOrd="0" presId="urn:microsoft.com/office/officeart/2005/8/layout/process5"/>
    <dgm:cxn modelId="{DF156426-0BB6-454E-A008-F0C4C2E49352}" type="presParOf" srcId="{F931CC91-4B8B-486F-92DB-3268078F7567}" destId="{E4CB63BE-DB21-49AE-B7EF-8892C7B89A16}" srcOrd="7" destOrd="0" presId="urn:microsoft.com/office/officeart/2005/8/layout/process5"/>
    <dgm:cxn modelId="{0A982E4A-13E0-4851-98A9-F6240D1BB1DF}" type="presParOf" srcId="{E4CB63BE-DB21-49AE-B7EF-8892C7B89A16}" destId="{C13A1DB0-20C9-428F-A78E-ED2899E470AE}" srcOrd="0" destOrd="0" presId="urn:microsoft.com/office/officeart/2005/8/layout/process5"/>
    <dgm:cxn modelId="{D6B455CD-DD44-4239-BFC3-0662292B13C7}" type="presParOf" srcId="{F931CC91-4B8B-486F-92DB-3268078F7567}" destId="{8C489131-A803-45DD-8904-B73CE8D50C5B}" srcOrd="8" destOrd="0" presId="urn:microsoft.com/office/officeart/2005/8/layout/process5"/>
    <dgm:cxn modelId="{A4B0523A-29EF-48E7-AED1-D313E420369F}" type="presParOf" srcId="{F931CC91-4B8B-486F-92DB-3268078F7567}" destId="{9001A449-773D-426A-AB00-C9F7000AEF7C}" srcOrd="9" destOrd="0" presId="urn:microsoft.com/office/officeart/2005/8/layout/process5"/>
    <dgm:cxn modelId="{C0984AAD-DD8D-476D-8BF4-5A555FAAD3E5}" type="presParOf" srcId="{9001A449-773D-426A-AB00-C9F7000AEF7C}" destId="{6C67AB40-30C2-4503-B0D7-8F672C08933F}" srcOrd="0" destOrd="0" presId="urn:microsoft.com/office/officeart/2005/8/layout/process5"/>
    <dgm:cxn modelId="{171899B5-90E3-4839-8061-A32AF03C5BC7}" type="presParOf" srcId="{F931CC91-4B8B-486F-92DB-3268078F7567}" destId="{8E5C6C74-EAFA-44D7-B4DF-E6A205E3BFC7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2839E-0758-4EDD-9FC5-A44ED6882C23}">
      <dsp:nvSpPr>
        <dsp:cNvPr id="0" name=""/>
        <dsp:cNvSpPr/>
      </dsp:nvSpPr>
      <dsp:spPr>
        <a:xfrm>
          <a:off x="6581" y="766435"/>
          <a:ext cx="1967281" cy="1180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Recordings are scheduled</a:t>
          </a:r>
          <a:endParaRPr lang="en-GB" sz="1700" kern="1200" dirty="0"/>
        </a:p>
      </dsp:txBody>
      <dsp:txXfrm>
        <a:off x="41153" y="801007"/>
        <a:ext cx="1898137" cy="1111224"/>
      </dsp:txXfrm>
    </dsp:sp>
    <dsp:sp modelId="{744F009F-1214-4C7E-B69D-9856C1F94D7C}">
      <dsp:nvSpPr>
        <dsp:cNvPr id="0" name=""/>
        <dsp:cNvSpPr/>
      </dsp:nvSpPr>
      <dsp:spPr>
        <a:xfrm>
          <a:off x="2146983" y="1112676"/>
          <a:ext cx="417063" cy="487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2146983" y="1210253"/>
        <a:ext cx="291944" cy="292731"/>
      </dsp:txXfrm>
    </dsp:sp>
    <dsp:sp modelId="{F5EF81AA-FF33-448E-BCB5-98F33FC8166F}">
      <dsp:nvSpPr>
        <dsp:cNvPr id="0" name=""/>
        <dsp:cNvSpPr/>
      </dsp:nvSpPr>
      <dsp:spPr>
        <a:xfrm>
          <a:off x="2760775" y="766435"/>
          <a:ext cx="1967281" cy="1180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Use a microphone when presenting the session</a:t>
          </a:r>
          <a:endParaRPr lang="en-GB" sz="1700" kern="1200" dirty="0"/>
        </a:p>
      </dsp:txBody>
      <dsp:txXfrm>
        <a:off x="2795347" y="801007"/>
        <a:ext cx="1898137" cy="1111224"/>
      </dsp:txXfrm>
    </dsp:sp>
    <dsp:sp modelId="{186DAC74-93F4-47E0-9CCA-06DFF12197AE}">
      <dsp:nvSpPr>
        <dsp:cNvPr id="0" name=""/>
        <dsp:cNvSpPr/>
      </dsp:nvSpPr>
      <dsp:spPr>
        <a:xfrm>
          <a:off x="4901177" y="1112676"/>
          <a:ext cx="417063" cy="487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4901177" y="1210253"/>
        <a:ext cx="291944" cy="292731"/>
      </dsp:txXfrm>
    </dsp:sp>
    <dsp:sp modelId="{2A5EB085-E70C-493D-BEA2-99020FE57D3C}">
      <dsp:nvSpPr>
        <dsp:cNvPr id="0" name=""/>
        <dsp:cNvSpPr/>
      </dsp:nvSpPr>
      <dsp:spPr>
        <a:xfrm>
          <a:off x="5514968" y="766435"/>
          <a:ext cx="1967281" cy="1180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Use the pause functionality for any sections you do not wish to record</a:t>
          </a:r>
          <a:endParaRPr lang="en-GB" sz="1700" kern="1200" dirty="0"/>
        </a:p>
      </dsp:txBody>
      <dsp:txXfrm>
        <a:off x="5549540" y="801007"/>
        <a:ext cx="1898137" cy="1111224"/>
      </dsp:txXfrm>
    </dsp:sp>
    <dsp:sp modelId="{A392085C-FD32-45FC-ACEB-842304EE9DD2}">
      <dsp:nvSpPr>
        <dsp:cNvPr id="0" name=""/>
        <dsp:cNvSpPr/>
      </dsp:nvSpPr>
      <dsp:spPr>
        <a:xfrm rot="5400000">
          <a:off x="6290077" y="2084513"/>
          <a:ext cx="417063" cy="487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-5400000">
        <a:off x="6352244" y="2119924"/>
        <a:ext cx="292731" cy="291944"/>
      </dsp:txXfrm>
    </dsp:sp>
    <dsp:sp modelId="{18E82E42-4CBF-4331-99ED-A661AF5B2B26}">
      <dsp:nvSpPr>
        <dsp:cNvPr id="0" name=""/>
        <dsp:cNvSpPr/>
      </dsp:nvSpPr>
      <dsp:spPr>
        <a:xfrm>
          <a:off x="5514968" y="2733716"/>
          <a:ext cx="1967281" cy="1180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After the session the recording can be edited</a:t>
          </a:r>
          <a:endParaRPr lang="en-GB" sz="1700" kern="1200" dirty="0"/>
        </a:p>
      </dsp:txBody>
      <dsp:txXfrm>
        <a:off x="5549540" y="2768288"/>
        <a:ext cx="1898137" cy="1111224"/>
      </dsp:txXfrm>
    </dsp:sp>
    <dsp:sp modelId="{E4CB63BE-DB21-49AE-B7EF-8892C7B89A16}">
      <dsp:nvSpPr>
        <dsp:cNvPr id="0" name=""/>
        <dsp:cNvSpPr/>
      </dsp:nvSpPr>
      <dsp:spPr>
        <a:xfrm rot="10800000">
          <a:off x="4924784" y="3079957"/>
          <a:ext cx="417063" cy="487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0800000">
        <a:off x="5049903" y="3177534"/>
        <a:ext cx="291944" cy="292731"/>
      </dsp:txXfrm>
    </dsp:sp>
    <dsp:sp modelId="{8C489131-A803-45DD-8904-B73CE8D50C5B}">
      <dsp:nvSpPr>
        <dsp:cNvPr id="0" name=""/>
        <dsp:cNvSpPr/>
      </dsp:nvSpPr>
      <dsp:spPr>
        <a:xfrm>
          <a:off x="2760775" y="2733716"/>
          <a:ext cx="1967281" cy="1180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Make the link available to students when you wish</a:t>
          </a:r>
          <a:endParaRPr lang="en-GB" sz="1700" kern="1200" dirty="0"/>
        </a:p>
      </dsp:txBody>
      <dsp:txXfrm>
        <a:off x="2795347" y="2768288"/>
        <a:ext cx="1898137" cy="1111224"/>
      </dsp:txXfrm>
    </dsp:sp>
    <dsp:sp modelId="{9001A449-773D-426A-AB00-C9F7000AEF7C}">
      <dsp:nvSpPr>
        <dsp:cNvPr id="0" name=""/>
        <dsp:cNvSpPr/>
      </dsp:nvSpPr>
      <dsp:spPr>
        <a:xfrm rot="10800000">
          <a:off x="2170591" y="3079957"/>
          <a:ext cx="417063" cy="487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0800000">
        <a:off x="2295710" y="3177534"/>
        <a:ext cx="291944" cy="292731"/>
      </dsp:txXfrm>
    </dsp:sp>
    <dsp:sp modelId="{8E5C6C74-EAFA-44D7-B4DF-E6A205E3BFC7}">
      <dsp:nvSpPr>
        <dsp:cNvPr id="0" name=""/>
        <dsp:cNvSpPr/>
      </dsp:nvSpPr>
      <dsp:spPr>
        <a:xfrm>
          <a:off x="6581" y="2733716"/>
          <a:ext cx="1967281" cy="1180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Students access recordings via the VLE</a:t>
          </a:r>
          <a:endParaRPr lang="en-GB" sz="1700" kern="1200" dirty="0"/>
        </a:p>
      </dsp:txBody>
      <dsp:txXfrm>
        <a:off x="41153" y="2768288"/>
        <a:ext cx="1898137" cy="1111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4261FA-0E8A-455B-83A9-FF360FE6594A}" type="datetimeFigureOut">
              <a:rPr lang="en-US"/>
              <a:pPr>
                <a:defRPr/>
              </a:pPr>
              <a:t>2/28/2013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9BAD09-5361-4110-9C4A-9F2C5BD931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39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32B84-F31F-4074-8732-F661D5C970FD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32B84-F31F-4074-8732-F661D5C970FD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19450F-8DC0-4190-B68D-DBD5B0695B43}" type="slidenum">
              <a:rPr lang="en-GB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F0276E2-54F6-CF46-B9C9-A378D799E9D7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92B3-5DA5-4789-ACA6-74C90E66AB64}" type="datetime1">
              <a:rPr lang="en-US"/>
              <a:pPr>
                <a:defRPr/>
              </a:pPr>
              <a:t>2/28/2013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4A8053-AAFA-458F-A446-E0A05AAABEE1}" type="datetime1">
              <a:rPr lang="en-US" smtClean="0"/>
              <a:pPr>
                <a:defRPr/>
              </a:pPr>
              <a:t>2/28/2013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56EBBA-7E1C-4FDE-9315-C8ECBEB6DA8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AD5F6-CBC7-4562-8AAF-BBCD148915E5}" type="datetimeFigureOut">
              <a:rPr lang="en-US"/>
              <a:pPr>
                <a:defRPr/>
              </a:pPr>
              <a:t>2/28/2013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149F-396D-42FD-8949-C1C85351C3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143500"/>
            <a:ext cx="4929188" cy="17145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 useBgFill="1">
        <p:nvSpPr>
          <p:cNvPr id="16" name="Chord 15"/>
          <p:cNvSpPr/>
          <p:nvPr/>
        </p:nvSpPr>
        <p:spPr>
          <a:xfrm>
            <a:off x="0" y="3143250"/>
            <a:ext cx="20431125" cy="4000500"/>
          </a:xfrm>
          <a:prstGeom prst="chord">
            <a:avLst>
              <a:gd name="adj1" fmla="val 9723206"/>
              <a:gd name="adj2" fmla="val 1193485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28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Chord 9"/>
          <p:cNvSpPr/>
          <p:nvPr/>
        </p:nvSpPr>
        <p:spPr>
          <a:xfrm rot="21250458">
            <a:off x="4498975" y="-4763"/>
            <a:ext cx="9293225" cy="1330326"/>
          </a:xfrm>
          <a:prstGeom prst="chord">
            <a:avLst>
              <a:gd name="adj1" fmla="val 5743539"/>
              <a:gd name="adj2" fmla="val 1653296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 useBgFill="1">
        <p:nvSpPr>
          <p:cNvPr id="9" name="Rectangle 8"/>
          <p:cNvSpPr/>
          <p:nvPr/>
        </p:nvSpPr>
        <p:spPr>
          <a:xfrm>
            <a:off x="4429125" y="428625"/>
            <a:ext cx="4714875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438" y="64214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428625"/>
            <a:ext cx="9144000" cy="158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449263"/>
            <a:ext cx="9144000" cy="1587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438" y="6143625"/>
            <a:ext cx="2133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A8053-AAFA-458F-A446-E0A05AAABEE1}" type="datetime1">
              <a:rPr lang="en-US"/>
              <a:pPr>
                <a:defRPr/>
              </a:pPr>
              <a:t>2/28/2013</a:t>
            </a:fld>
            <a:endParaRPr lang="en-GB" dirty="0"/>
          </a:p>
        </p:txBody>
      </p:sp>
      <p:sp>
        <p:nvSpPr>
          <p:cNvPr id="51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0" y="6421438"/>
            <a:ext cx="107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56EBBA-7E1C-4FDE-9315-C8ECBEB6DA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2" name="Freeform 21"/>
          <p:cNvSpPr/>
          <p:nvPr/>
        </p:nvSpPr>
        <p:spPr>
          <a:xfrm>
            <a:off x="6180138" y="5786438"/>
            <a:ext cx="2963862" cy="1042987"/>
          </a:xfrm>
          <a:custGeom>
            <a:avLst/>
            <a:gdLst>
              <a:gd name="connsiteX0" fmla="*/ 3838575 w 3848100"/>
              <a:gd name="connsiteY0" fmla="*/ 0 h 1200150"/>
              <a:gd name="connsiteX1" fmla="*/ 0 w 3848100"/>
              <a:gd name="connsiteY1" fmla="*/ 1200150 h 1200150"/>
              <a:gd name="connsiteX2" fmla="*/ 3848100 w 3848100"/>
              <a:gd name="connsiteY2" fmla="*/ 1200150 h 1200150"/>
              <a:gd name="connsiteX3" fmla="*/ 3838575 w 3848100"/>
              <a:gd name="connsiteY3" fmla="*/ 0 h 1200150"/>
              <a:gd name="connsiteX0" fmla="*/ 3838575 w 3848100"/>
              <a:gd name="connsiteY0" fmla="*/ 0 h 1200150"/>
              <a:gd name="connsiteX1" fmla="*/ 1419192 w 3848100"/>
              <a:gd name="connsiteY1" fmla="*/ 500037 h 1200150"/>
              <a:gd name="connsiteX2" fmla="*/ 0 w 3848100"/>
              <a:gd name="connsiteY2" fmla="*/ 1200150 h 1200150"/>
              <a:gd name="connsiteX3" fmla="*/ 3848100 w 3848100"/>
              <a:gd name="connsiteY3" fmla="*/ 1200150 h 1200150"/>
              <a:gd name="connsiteX4" fmla="*/ 3838575 w 3848100"/>
              <a:gd name="connsiteY4" fmla="*/ 0 h 1200150"/>
              <a:gd name="connsiteX0" fmla="*/ 3838575 w 3848100"/>
              <a:gd name="connsiteY0" fmla="*/ 116685 h 1316835"/>
              <a:gd name="connsiteX1" fmla="*/ 1419192 w 3848100"/>
              <a:gd name="connsiteY1" fmla="*/ 616722 h 1316835"/>
              <a:gd name="connsiteX2" fmla="*/ 0 w 3848100"/>
              <a:gd name="connsiteY2" fmla="*/ 1316835 h 1316835"/>
              <a:gd name="connsiteX3" fmla="*/ 3848100 w 3848100"/>
              <a:gd name="connsiteY3" fmla="*/ 1316835 h 1316835"/>
              <a:gd name="connsiteX4" fmla="*/ 3838575 w 3848100"/>
              <a:gd name="connsiteY4" fmla="*/ 116685 h 1316835"/>
              <a:gd name="connsiteX0" fmla="*/ 4243393 w 4252918"/>
              <a:gd name="connsiteY0" fmla="*/ 116685 h 1316835"/>
              <a:gd name="connsiteX1" fmla="*/ 1824010 w 4252918"/>
              <a:gd name="connsiteY1" fmla="*/ 616722 h 1316835"/>
              <a:gd name="connsiteX2" fmla="*/ 404818 w 4252918"/>
              <a:gd name="connsiteY2" fmla="*/ 1316835 h 1316835"/>
              <a:gd name="connsiteX3" fmla="*/ 4252918 w 4252918"/>
              <a:gd name="connsiteY3" fmla="*/ 1316835 h 1316835"/>
              <a:gd name="connsiteX4" fmla="*/ 4243393 w 4252918"/>
              <a:gd name="connsiteY4" fmla="*/ 116685 h 1316835"/>
              <a:gd name="connsiteX0" fmla="*/ 3840163 w 3849688"/>
              <a:gd name="connsiteY0" fmla="*/ 0 h 1200150"/>
              <a:gd name="connsiteX1" fmla="*/ 1588 w 3849688"/>
              <a:gd name="connsiteY1" fmla="*/ 1200150 h 1200150"/>
              <a:gd name="connsiteX2" fmla="*/ 3849688 w 3849688"/>
              <a:gd name="connsiteY2" fmla="*/ 1200150 h 1200150"/>
              <a:gd name="connsiteX3" fmla="*/ 3840163 w 3849688"/>
              <a:gd name="connsiteY3" fmla="*/ 0 h 1200150"/>
              <a:gd name="connsiteX0" fmla="*/ 3838575 w 3848100"/>
              <a:gd name="connsiteY0" fmla="*/ 0 h 1200150"/>
              <a:gd name="connsiteX1" fmla="*/ 0 w 3848100"/>
              <a:gd name="connsiteY1" fmla="*/ 1200150 h 1200150"/>
              <a:gd name="connsiteX2" fmla="*/ 3848100 w 3848100"/>
              <a:gd name="connsiteY2" fmla="*/ 1200150 h 1200150"/>
              <a:gd name="connsiteX3" fmla="*/ 3838575 w 3848100"/>
              <a:gd name="connsiteY3" fmla="*/ 0 h 1200150"/>
              <a:gd name="connsiteX0" fmla="*/ 4954607 w 4964132"/>
              <a:gd name="connsiteY0" fmla="*/ 0 h 1200150"/>
              <a:gd name="connsiteX1" fmla="*/ 1116032 w 4964132"/>
              <a:gd name="connsiteY1" fmla="*/ 1200150 h 1200150"/>
              <a:gd name="connsiteX2" fmla="*/ 4964132 w 4964132"/>
              <a:gd name="connsiteY2" fmla="*/ 1200150 h 1200150"/>
              <a:gd name="connsiteX3" fmla="*/ 4954607 w 4964132"/>
              <a:gd name="connsiteY3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4132" h="1200150">
                <a:moveTo>
                  <a:pt x="4954607" y="0"/>
                </a:moveTo>
                <a:cubicBezTo>
                  <a:pt x="4313257" y="0"/>
                  <a:pt x="0" y="390485"/>
                  <a:pt x="1116032" y="1200150"/>
                </a:cubicBezTo>
                <a:lnTo>
                  <a:pt x="4964132" y="1200150"/>
                </a:lnTo>
                <a:lnTo>
                  <a:pt x="4954607" y="0"/>
                </a:lnTo>
                <a:close/>
              </a:path>
            </a:pathLst>
          </a:custGeom>
          <a:solidFill>
            <a:srgbClr val="FFFFFF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13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38" y="6186488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0" y="6840538"/>
            <a:ext cx="9144000" cy="1587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821488"/>
            <a:ext cx="9144000" cy="1587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/>
        </p:nvSpPr>
        <p:spPr>
          <a:xfrm>
            <a:off x="5076056" y="6597352"/>
            <a:ext cx="4067944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2013 Newcastle University, Phil Ansell and Carol Summerside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teaching.ncl.ac.uk/reca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oticeandtakedown@ncl.ac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l.ac.uk/info/legal/takedow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://teaching.ncl.ac.uk/recap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24936" cy="2520280"/>
          </a:xfrm>
        </p:spPr>
        <p:txBody>
          <a:bodyPr/>
          <a:lstStyle/>
          <a:p>
            <a:pPr algn="ctr"/>
            <a:r>
              <a:rPr lang="en-GB" sz="5400" b="1" dirty="0" smtClean="0"/>
              <a:t>Lecture Capture at Newcastle University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>1</a:t>
            </a:r>
            <a:r>
              <a:rPr lang="en-GB" sz="3200" b="1" baseline="30000" dirty="0" smtClean="0"/>
              <a:t>st</a:t>
            </a:r>
            <a:r>
              <a:rPr lang="en-GB" sz="3200" b="1" dirty="0" smtClean="0"/>
              <a:t> March 2013</a:t>
            </a:r>
            <a:br>
              <a:rPr lang="en-GB" sz="3200" b="1" dirty="0" smtClean="0"/>
            </a:br>
            <a:endParaRPr lang="en-GB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8856984" cy="648072"/>
          </a:xfrm>
        </p:spPr>
        <p:txBody>
          <a:bodyPr/>
          <a:lstStyle/>
          <a:p>
            <a:r>
              <a:rPr lang="en-GB" sz="2800" b="1" dirty="0" smtClean="0"/>
              <a:t>Phil Ansell, </a:t>
            </a:r>
            <a:r>
              <a:rPr lang="en-GB" sz="2800" dirty="0" smtClean="0"/>
              <a:t>Maths </a:t>
            </a:r>
            <a:r>
              <a:rPr lang="en-GB" sz="2800" dirty="0"/>
              <a:t>&amp;</a:t>
            </a:r>
            <a:r>
              <a:rPr lang="en-GB" sz="2800" dirty="0" smtClean="0"/>
              <a:t> Stats and Chair of the ReCap Education Steering Group</a:t>
            </a:r>
          </a:p>
        </p:txBody>
      </p:sp>
      <p:pic>
        <p:nvPicPr>
          <p:cNvPr id="4" name="Picture 7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301208"/>
            <a:ext cx="2569096" cy="80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recap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445224"/>
            <a:ext cx="1974982" cy="70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74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 smtClean="0"/>
              <a:t>Student Feedback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z="2400" dirty="0" smtClean="0"/>
              <a:t>Very positive:</a:t>
            </a:r>
          </a:p>
          <a:p>
            <a:pPr lvl="1"/>
            <a:r>
              <a:rPr lang="en-GB" sz="2000" dirty="0" smtClean="0"/>
              <a:t>92% rated the system as ‘useful’ or ‘very useful’</a:t>
            </a:r>
          </a:p>
          <a:p>
            <a:pPr lvl="1"/>
            <a:r>
              <a:rPr lang="en-GB" sz="2000" dirty="0" smtClean="0"/>
              <a:t>89% stated that it is ‘likely’ or ‘very likely’ that they will use the system to access lectures in the future</a:t>
            </a:r>
          </a:p>
          <a:p>
            <a:r>
              <a:rPr lang="en-GB" sz="2400" dirty="0" smtClean="0"/>
              <a:t>Why did you use the recordings?</a:t>
            </a:r>
          </a:p>
          <a:p>
            <a:pPr lvl="1"/>
            <a:r>
              <a:rPr lang="en-GB" sz="2000" dirty="0" smtClean="0"/>
              <a:t>To revisit difficult concept(s) – 77%</a:t>
            </a:r>
          </a:p>
          <a:p>
            <a:pPr lvl="1"/>
            <a:r>
              <a:rPr lang="en-GB" sz="2000" dirty="0" smtClean="0"/>
              <a:t>Revision (for exams of assignments) – 75%</a:t>
            </a:r>
          </a:p>
          <a:p>
            <a:pPr lvl="1"/>
            <a:r>
              <a:rPr lang="en-GB" sz="2000" dirty="0" smtClean="0"/>
              <a:t>To make additional notes – 62%</a:t>
            </a:r>
          </a:p>
          <a:p>
            <a:pPr lvl="1"/>
            <a:r>
              <a:rPr lang="en-GB" sz="2000" dirty="0" smtClean="0"/>
              <a:t>To catch-up on a missed lecture – 58%</a:t>
            </a:r>
          </a:p>
          <a:p>
            <a:pPr lvl="1"/>
            <a:r>
              <a:rPr lang="en-GB" sz="2000" dirty="0" smtClean="0"/>
              <a:t>Other – 4%</a:t>
            </a:r>
          </a:p>
          <a:p>
            <a:pPr lvl="1"/>
            <a:r>
              <a:rPr lang="en-GB" sz="2000" dirty="0" smtClean="0"/>
              <a:t>Because of language difficulties – 3%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34820" name="Picture 19" descr="recap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249988"/>
            <a:ext cx="13684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59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412776"/>
            <a:ext cx="8040688" cy="4680520"/>
          </a:xfrm>
        </p:spPr>
        <p:txBody>
          <a:bodyPr/>
          <a:lstStyle/>
          <a:p>
            <a:r>
              <a:rPr lang="en-GB" sz="2000" dirty="0" smtClean="0"/>
              <a:t>“Very useful - encouraged independent learning. Allows you to work at your own pace - the fact that you can pause lectures, then look up relevant stuff in a book, whilst at a proper desk allows you to make notes and properly understand topics as you go along.”</a:t>
            </a:r>
          </a:p>
          <a:p>
            <a:endParaRPr lang="en-GB" sz="2000" dirty="0" smtClean="0"/>
          </a:p>
          <a:p>
            <a:r>
              <a:rPr lang="en-GB" sz="2000" dirty="0" smtClean="0"/>
              <a:t>“ReCap is perhaps the most useful aide to my </a:t>
            </a:r>
            <a:r>
              <a:rPr lang="en-GB" sz="2000" dirty="0" err="1" smtClean="0"/>
              <a:t>uni</a:t>
            </a:r>
            <a:r>
              <a:rPr lang="en-GB" sz="2000" dirty="0" smtClean="0"/>
              <a:t> work. I wish all my lecturers used it.”</a:t>
            </a:r>
          </a:p>
          <a:p>
            <a:endParaRPr lang="en-GB" sz="2000" dirty="0" smtClean="0"/>
          </a:p>
          <a:p>
            <a:pPr eaLnBrk="1" hangingPunct="1"/>
            <a:r>
              <a:rPr lang="en-GB" sz="2000" dirty="0" smtClean="0"/>
              <a:t>“I have dyslexia and find it very difficult to take notes, listen and understand in lectures. The recap system allowed me to listen to complicated lectures for a second time with the ability to pause so I can take notes and digest the information. I found I did better in the modules where I used the system to take additional notes for revision, combined with background reading from text books.”</a:t>
            </a:r>
          </a:p>
          <a:p>
            <a:pPr eaLnBrk="1" hangingPunct="1"/>
            <a:endParaRPr lang="en-GB" sz="24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560" y="548680"/>
            <a:ext cx="79756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4400" b="1" kern="0" dirty="0" smtClean="0">
                <a:latin typeface="+mj-lt"/>
                <a:ea typeface="Arial" charset="0"/>
                <a:cs typeface="+mj-cs"/>
              </a:rPr>
              <a:t>Student Comments</a:t>
            </a:r>
            <a:endParaRPr lang="en-GB" sz="4400" b="1" kern="0" dirty="0">
              <a:latin typeface="+mj-lt"/>
              <a:ea typeface="Arial" charset="0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1560" y="4653136"/>
            <a:ext cx="74787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000" dirty="0">
                <a:solidFill>
                  <a:srgbClr val="170640"/>
                </a:solidFill>
                <a:cs typeface="Arial" charset="0"/>
              </a:rPr>
              <a:t>For further information, please contact us on: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olidFill>
                  <a:srgbClr val="170640"/>
                </a:solidFill>
                <a:cs typeface="Arial" charset="0"/>
              </a:rPr>
              <a:t>E-mail:  recap@ncl.ac.uk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olidFill>
                  <a:srgbClr val="170640"/>
                </a:solidFill>
                <a:cs typeface="Arial" charset="0"/>
              </a:rPr>
              <a:t>Website:  </a:t>
            </a:r>
            <a:r>
              <a:rPr lang="en-GB" sz="2000" dirty="0">
                <a:solidFill>
                  <a:srgbClr val="170640"/>
                </a:solidFill>
                <a:cs typeface="Arial" charset="0"/>
                <a:hlinkClick r:id="rId2"/>
              </a:rPr>
              <a:t>http://teaching.ncl.ac.uk/recap</a:t>
            </a:r>
            <a:endParaRPr lang="en-GB" sz="1600" dirty="0">
              <a:solidFill>
                <a:srgbClr val="170640"/>
              </a:solidFill>
              <a:cs typeface="Arial" charset="0"/>
            </a:endParaRPr>
          </a:p>
        </p:txBody>
      </p:sp>
      <p:pic>
        <p:nvPicPr>
          <p:cNvPr id="4" name="Picture 19" descr="recap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37288"/>
            <a:ext cx="13684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Disclaimer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Anyone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with any concerns about the way in which any material appearing here has been linked to, used or remixed from elsewhere, please contact the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University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and we will make reasonable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endeavor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to take down the original files within 10 working days.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Full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policy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at: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  <a:hlinkClick r:id="rId4"/>
              </a:rPr>
              <a:t>http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hlinkClick r:id="rId4"/>
              </a:rPr>
              <a:t>://www.ncl.ac.uk/info/legal/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  <a:hlinkClick r:id="rId4"/>
              </a:rPr>
              <a:t>takedown.html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 smtClean="0"/>
              <a:t>What is ReCap?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557338"/>
            <a:ext cx="7697787" cy="4068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An automated event recording and delivery system powered by Panopto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No “talking head”</a:t>
            </a:r>
          </a:p>
          <a:p>
            <a:r>
              <a:rPr lang="en-GB" sz="2800" dirty="0" smtClean="0"/>
              <a:t>Available in 62 teaching spaces</a:t>
            </a:r>
          </a:p>
          <a:p>
            <a:r>
              <a:rPr lang="en-GB" sz="2800" dirty="0" smtClean="0"/>
              <a:t>Also available as a software installation for “personal captures”</a:t>
            </a:r>
          </a:p>
          <a:p>
            <a:pPr>
              <a:lnSpc>
                <a:spcPct val="90000"/>
              </a:lnSpc>
              <a:defRPr/>
            </a:pPr>
            <a:r>
              <a:rPr lang="en-GB" sz="2800" dirty="0" smtClean="0"/>
              <a:t>Access restricted to staff and students by default but this can be changed</a:t>
            </a:r>
          </a:p>
          <a:p>
            <a:pPr>
              <a:lnSpc>
                <a:spcPct val="90000"/>
              </a:lnSpc>
              <a:defRPr/>
            </a:pPr>
            <a:r>
              <a:rPr lang="en-GB" sz="2800" dirty="0" smtClean="0"/>
              <a:t>Made available via the VLE in a streaming format.  </a:t>
            </a:r>
            <a:endParaRPr lang="en-GB" dirty="0"/>
          </a:p>
        </p:txBody>
      </p:sp>
      <p:pic>
        <p:nvPicPr>
          <p:cNvPr id="30724" name="Picture 19" descr="recap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249988"/>
            <a:ext cx="13684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3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lvl="0" eaLnBrk="1" hangingPunct="1">
              <a:defRPr/>
            </a:pPr>
            <a:r>
              <a:rPr lang="en-GB" b="1" dirty="0" smtClean="0"/>
              <a:t>Uses for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endParaRPr lang="en-GB" sz="2800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19" descr="recap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37288"/>
            <a:ext cx="13684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91952" y="163718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 capture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800" dirty="0" smtClean="0">
                <a:latin typeface="+mn-lt"/>
              </a:rPr>
              <a:t>Pre-lectures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800" dirty="0" smtClean="0">
                <a:latin typeface="+mn-lt"/>
              </a:rPr>
              <a:t>Additional material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800" dirty="0" smtClean="0">
                <a:latin typeface="+mn-lt"/>
              </a:rPr>
              <a:t>Exam revision materials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800" dirty="0" smtClean="0">
                <a:latin typeface="+mn-lt"/>
              </a:rPr>
              <a:t>Feedback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800" dirty="0" smtClean="0">
                <a:latin typeface="+mn-lt"/>
              </a:rPr>
              <a:t>Seminars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800" dirty="0" smtClean="0">
                <a:latin typeface="+mn-lt"/>
              </a:rPr>
              <a:t>Recruitment and outreach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dirty="0" smtClean="0"/>
              <a:t>How ReCap works in a lecture theatre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697788" cy="3906838"/>
          </a:xfrm>
        </p:spPr>
        <p:txBody>
          <a:bodyPr/>
          <a:lstStyle/>
          <a:p>
            <a:pPr eaLnBrk="1" hangingPunct="1"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</p:txBody>
      </p:sp>
      <p:pic>
        <p:nvPicPr>
          <p:cNvPr id="31748" name="Picture 19" descr="recap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37288"/>
            <a:ext cx="13684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1373209"/>
              </p:ext>
            </p:extLst>
          </p:nvPr>
        </p:nvGraphicFramePr>
        <p:xfrm>
          <a:off x="755576" y="1196752"/>
          <a:ext cx="74888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43808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9"/>
              </a:rPr>
              <a:t>http://teaching.ncl.ac.uk/recap/</a:t>
            </a:r>
            <a:r>
              <a:rPr lang="en-GB" dirty="0" smtClean="0"/>
              <a:t> 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620688"/>
            <a:ext cx="8507288" cy="680169"/>
          </a:xfrm>
        </p:spPr>
        <p:txBody>
          <a:bodyPr/>
          <a:lstStyle/>
          <a:p>
            <a:pPr eaLnBrk="1" hangingPunct="1"/>
            <a:r>
              <a:rPr lang="en-GB" b="1" dirty="0" err="1" smtClean="0"/>
              <a:t>ReCap</a:t>
            </a:r>
            <a:r>
              <a:rPr lang="en-GB" b="1" dirty="0" smtClean="0"/>
              <a:t> (lecture room) statistics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2852936"/>
            <a:ext cx="7697788" cy="3421063"/>
          </a:xfrm>
        </p:spPr>
        <p:txBody>
          <a:bodyPr/>
          <a:lstStyle/>
          <a:p>
            <a:pPr eaLnBrk="1" hangingPunct="1">
              <a:buNone/>
            </a:pPr>
            <a:endParaRPr lang="en-GB" sz="2100" dirty="0" smtClean="0"/>
          </a:p>
          <a:p>
            <a:pPr eaLnBrk="1" hangingPunct="1"/>
            <a:endParaRPr lang="en-GB" sz="2100" dirty="0" smtClean="0"/>
          </a:p>
          <a:p>
            <a:pPr eaLnBrk="1" hangingPunct="1"/>
            <a:endParaRPr lang="en-GB" sz="2100" dirty="0" smtClean="0"/>
          </a:p>
          <a:p>
            <a:pPr eaLnBrk="1" hangingPunct="1"/>
            <a:endParaRPr lang="en-GB" sz="2100" dirty="0" smtClean="0"/>
          </a:p>
          <a:p>
            <a:pPr eaLnBrk="1" hangingPunct="1"/>
            <a:endParaRPr lang="en-GB" sz="2100" dirty="0" smtClean="0"/>
          </a:p>
          <a:p>
            <a:pPr eaLnBrk="1" hangingPunct="1"/>
            <a:endParaRPr lang="en-GB" sz="2100" dirty="0" smtClean="0"/>
          </a:p>
          <a:p>
            <a:pPr eaLnBrk="1" hangingPunct="1"/>
            <a:endParaRPr lang="en-GB" sz="2100" dirty="0" smtClean="0"/>
          </a:p>
          <a:p>
            <a:pPr eaLnBrk="1" hangingPunct="1">
              <a:buFontTx/>
              <a:buNone/>
            </a:pPr>
            <a:r>
              <a:rPr lang="en-US" dirty="0" smtClean="0">
                <a:latin typeface="Univers" pitchFamily="34" charset="0"/>
              </a:rPr>
              <a:t>      </a:t>
            </a:r>
            <a:endParaRPr lang="en-GB" dirty="0" smtClean="0">
              <a:latin typeface="Univers" pitchFamily="34" charset="0"/>
            </a:endParaRPr>
          </a:p>
          <a:p>
            <a:pPr eaLnBrk="1" hangingPunct="1"/>
            <a:endParaRPr lang="en-GB" sz="2100" dirty="0" smtClean="0"/>
          </a:p>
          <a:p>
            <a:pPr eaLnBrk="1" hangingPunct="1"/>
            <a:endParaRPr lang="en-GB" sz="2100" dirty="0" smtClean="0"/>
          </a:p>
        </p:txBody>
      </p:sp>
      <p:pic>
        <p:nvPicPr>
          <p:cNvPr id="32806" name="Picture 19" descr="recap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6237288"/>
            <a:ext cx="13684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94430"/>
              </p:ext>
            </p:extLst>
          </p:nvPr>
        </p:nvGraphicFramePr>
        <p:xfrm>
          <a:off x="539550" y="1916832"/>
          <a:ext cx="7704857" cy="31179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7480"/>
                <a:gridCol w="1597170"/>
                <a:gridCol w="2185603"/>
                <a:gridCol w="1904604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 baseline="0" dirty="0" smtClean="0">
                          <a:latin typeface="+mn-lt"/>
                        </a:rPr>
                        <a:t>Year</a:t>
                      </a:r>
                      <a:endParaRPr lang="en-GB" sz="2000" dirty="0">
                        <a:latin typeface="+mn-lt"/>
                        <a:ea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+mn-lt"/>
                        </a:rPr>
                        <a:t>Number of Recordings</a:t>
                      </a:r>
                      <a:endParaRPr lang="en-GB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Number of enabled</a:t>
                      </a:r>
                      <a:r>
                        <a:rPr lang="en-GB" sz="2000" baseline="0" dirty="0" smtClean="0">
                          <a:latin typeface="+mn-lt"/>
                        </a:rPr>
                        <a:t> venues</a:t>
                      </a:r>
                      <a:endParaRPr lang="en-GB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+mn-lt"/>
                        </a:rPr>
                        <a:t>Number of Viewings</a:t>
                      </a:r>
                      <a:endParaRPr lang="en-GB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</a:tr>
              <a:tr h="40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2007/08</a:t>
                      </a:r>
                      <a:r>
                        <a:rPr lang="en-GB" sz="2000" baseline="0" dirty="0" smtClean="0">
                          <a:latin typeface="+mn-lt"/>
                        </a:rPr>
                        <a:t> (S2 only)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+mn-lt"/>
                        </a:rPr>
                        <a:t>18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6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+mn-lt"/>
                        </a:rPr>
                        <a:t>120</a:t>
                      </a:r>
                      <a:endParaRPr lang="en-GB" sz="2000" b="1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</a:tr>
              <a:tr h="40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2008/09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444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18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59,984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</a:tr>
              <a:tr h="40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2009/10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1,150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21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123,018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</a:tr>
              <a:tr h="40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2010/11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3,872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50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222,507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</a:tr>
              <a:tr h="40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2011/12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7,914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61+3</a:t>
                      </a:r>
                      <a:r>
                        <a:rPr lang="en-GB" sz="2000" baseline="0" dirty="0" smtClean="0">
                          <a:latin typeface="+mn-lt"/>
                        </a:rPr>
                        <a:t> (</a:t>
                      </a:r>
                      <a:r>
                        <a:rPr lang="en-GB" sz="2000" baseline="0" dirty="0" err="1" smtClean="0">
                          <a:latin typeface="+mn-lt"/>
                        </a:rPr>
                        <a:t>NuMed</a:t>
                      </a:r>
                      <a:r>
                        <a:rPr lang="en-GB" sz="2000" baseline="0" dirty="0" smtClean="0">
                          <a:latin typeface="+mn-lt"/>
                        </a:rPr>
                        <a:t>)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+mn-lt"/>
                        </a:rPr>
                        <a:t>363,534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</a:tr>
              <a:tr h="40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2012/13 (S1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only)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7,945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+mn-lt"/>
                        </a:rPr>
                        <a:t>62+3</a:t>
                      </a:r>
                      <a:r>
                        <a:rPr lang="en-GB" sz="2000" baseline="0" dirty="0" smtClean="0">
                          <a:latin typeface="+mn-lt"/>
                        </a:rPr>
                        <a:t> (</a:t>
                      </a:r>
                      <a:r>
                        <a:rPr lang="en-GB" sz="2000" baseline="0" dirty="0" err="1" smtClean="0">
                          <a:latin typeface="+mn-lt"/>
                        </a:rPr>
                        <a:t>NuMed</a:t>
                      </a:r>
                      <a:r>
                        <a:rPr lang="en-GB" sz="2000" baseline="0" dirty="0" smtClean="0">
                          <a:latin typeface="+mn-lt"/>
                        </a:rPr>
                        <a:t>)</a:t>
                      </a:r>
                      <a:endParaRPr lang="en-GB" sz="2000" b="1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191,943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56695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06" name="Picture 19" descr="recap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6237288"/>
            <a:ext cx="13684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692696"/>
            <a:ext cx="8496944" cy="720080"/>
          </a:xfrm>
          <a:noFill/>
        </p:spPr>
        <p:txBody>
          <a:bodyPr/>
          <a:lstStyle/>
          <a:p>
            <a:pPr eaLnBrk="1" hangingPunct="1"/>
            <a:r>
              <a:rPr lang="en-GB" b="1" dirty="0" smtClean="0"/>
              <a:t>Semester 1</a:t>
            </a:r>
            <a:br>
              <a:rPr lang="en-GB" b="1" dirty="0" smtClean="0"/>
            </a:br>
            <a:r>
              <a:rPr lang="en-GB" sz="2400" b="1" dirty="0" smtClean="0"/>
              <a:t>2010/11, 2011/12 and 2012/13</a:t>
            </a:r>
            <a:endParaRPr lang="en-GB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44824"/>
            <a:ext cx="8172400" cy="365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93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47" y="504128"/>
            <a:ext cx="5619357" cy="561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6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b="1" dirty="0" smtClean="0"/>
              <a:t>Student Experience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r>
              <a:rPr lang="en-GB" sz="2800" dirty="0" smtClean="0"/>
              <a:t>Recordings are accessed via the VLE </a:t>
            </a:r>
          </a:p>
          <a:p>
            <a:r>
              <a:rPr lang="en-GB" sz="2800" dirty="0" smtClean="0"/>
              <a:t>Functionality:</a:t>
            </a:r>
          </a:p>
          <a:p>
            <a:pPr lvl="1"/>
            <a:r>
              <a:rPr lang="en-GB" sz="2400" dirty="0" smtClean="0"/>
              <a:t>Available on desktop and mobile devices</a:t>
            </a:r>
          </a:p>
          <a:p>
            <a:pPr lvl="1"/>
            <a:r>
              <a:rPr lang="en-GB" sz="2400" dirty="0" smtClean="0"/>
              <a:t>Searchable</a:t>
            </a:r>
          </a:p>
          <a:p>
            <a:pPr lvl="1"/>
            <a:r>
              <a:rPr lang="en-GB" sz="2400" dirty="0" smtClean="0"/>
              <a:t>Note </a:t>
            </a:r>
            <a:r>
              <a:rPr lang="en-GB" sz="2400" dirty="0" smtClean="0"/>
              <a:t>taking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19" descr="recap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37288"/>
            <a:ext cx="13684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1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1024, Height=728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2.3.2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Newcastle University PPT2007 v0_1">
  <a:themeElements>
    <a:clrScheme name="Custom 1">
      <a:dk1>
        <a:sysClr val="windowText" lastClr="000000"/>
      </a:dk1>
      <a:lt1>
        <a:sysClr val="window" lastClr="FFFFFF"/>
      </a:lt1>
      <a:dk2>
        <a:srgbClr val="3F3F3F"/>
      </a:dk2>
      <a:lt2>
        <a:srgbClr val="EEECE1"/>
      </a:lt2>
      <a:accent1>
        <a:srgbClr val="54B432"/>
      </a:accent1>
      <a:accent2>
        <a:srgbClr val="C0504D"/>
      </a:accent2>
      <a:accent3>
        <a:srgbClr val="9BBB59"/>
      </a:accent3>
      <a:accent4>
        <a:srgbClr val="8064A2"/>
      </a:accent4>
      <a:accent5>
        <a:srgbClr val="1F497D"/>
      </a:accent5>
      <a:accent6>
        <a:srgbClr val="953734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3619</TotalTime>
  <Words>544</Words>
  <Application>Microsoft Office PowerPoint</Application>
  <PresentationFormat>On-screen Show (4:3)</PresentationFormat>
  <Paragraphs>99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Newcastle University PPT2007 v0_1</vt:lpstr>
      <vt:lpstr>Lecture Capture at Newcastle University 1st March 2013 </vt:lpstr>
      <vt:lpstr>What is ReCap?</vt:lpstr>
      <vt:lpstr>Uses for ReCap</vt:lpstr>
      <vt:lpstr>How ReCap works in a lecture theatre</vt:lpstr>
      <vt:lpstr>ReCap (lecture room) statistics</vt:lpstr>
      <vt:lpstr>Semester 1 2010/11, 2011/12 and 2012/13</vt:lpstr>
      <vt:lpstr>PowerPoint Presentation</vt:lpstr>
      <vt:lpstr>Student Experience</vt:lpstr>
      <vt:lpstr>PowerPoint Presentation</vt:lpstr>
      <vt:lpstr>Student Feedback</vt:lpstr>
      <vt:lpstr>PowerPoint Presentation</vt:lpstr>
      <vt:lpstr>Questions</vt:lpstr>
      <vt:lpstr>Disclaimer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Gillian Scott</dc:creator>
  <cp:lastModifiedBy>nsb96</cp:lastModifiedBy>
  <cp:revision>351</cp:revision>
  <dcterms:created xsi:type="dcterms:W3CDTF">2010-04-13T09:59:42Z</dcterms:created>
  <dcterms:modified xsi:type="dcterms:W3CDTF">2013-02-28T14:40:09Z</dcterms:modified>
</cp:coreProperties>
</file>